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7" r:id="rId1"/>
  </p:sldMasterIdLst>
  <p:notesMasterIdLst>
    <p:notesMasterId r:id="rId16"/>
  </p:notesMasterIdLst>
  <p:sldIdLst>
    <p:sldId id="257" r:id="rId2"/>
    <p:sldId id="268" r:id="rId3"/>
    <p:sldId id="258" r:id="rId4"/>
    <p:sldId id="261" r:id="rId5"/>
    <p:sldId id="265" r:id="rId6"/>
    <p:sldId id="260" r:id="rId7"/>
    <p:sldId id="264" r:id="rId8"/>
    <p:sldId id="269" r:id="rId9"/>
    <p:sldId id="272" r:id="rId10"/>
    <p:sldId id="271" r:id="rId11"/>
    <p:sldId id="270" r:id="rId12"/>
    <p:sldId id="259" r:id="rId13"/>
    <p:sldId id="267" r:id="rId14"/>
    <p:sldId id="266" r:id="rId15"/>
  </p:sldIdLst>
  <p:sldSz cx="12192000" cy="6858000"/>
  <p:notesSz cx="6858000" cy="9144000"/>
  <p:custDataLst>
    <p:tags r:id="rId1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 snapToObjects="1" showGuides="1">
      <p:cViewPr varScale="1">
        <p:scale>
          <a:sx n="100" d="100"/>
          <a:sy n="100" d="100"/>
        </p:scale>
        <p:origin x="102" y="6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6F4F3A-F5A4-4961-B544-19FC79BA999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54FAE5-50DA-4B72-AC75-F1B86A643860}">
      <dgm:prSet phldrT="[Text]"/>
      <dgm:spPr/>
      <dgm:t>
        <a:bodyPr/>
        <a:lstStyle/>
        <a:p>
          <a:r>
            <a:rPr lang="en-US" dirty="0"/>
            <a:t>System Performance</a:t>
          </a:r>
        </a:p>
      </dgm:t>
    </dgm:pt>
    <dgm:pt modelId="{83C4CAE5-AB27-426F-9417-5C5C9E2CF181}" type="parTrans" cxnId="{8B340DFB-04E7-4895-9F38-19CD67914C66}">
      <dgm:prSet/>
      <dgm:spPr/>
      <dgm:t>
        <a:bodyPr/>
        <a:lstStyle/>
        <a:p>
          <a:endParaRPr lang="en-US"/>
        </a:p>
      </dgm:t>
    </dgm:pt>
    <dgm:pt modelId="{AF5E8164-5327-4AD6-9824-ED13996A9CAB}" type="sibTrans" cxnId="{8B340DFB-04E7-4895-9F38-19CD67914C66}">
      <dgm:prSet/>
      <dgm:spPr/>
      <dgm:t>
        <a:bodyPr/>
        <a:lstStyle/>
        <a:p>
          <a:endParaRPr lang="en-US"/>
        </a:p>
      </dgm:t>
    </dgm:pt>
    <dgm:pt modelId="{B8D09C43-FFE7-42C4-8B5E-EE8788E83D25}">
      <dgm:prSet phldrT="[Text]"/>
      <dgm:spPr/>
      <dgm:t>
        <a:bodyPr/>
        <a:lstStyle/>
        <a:p>
          <a:r>
            <a:rPr lang="en-US" dirty="0"/>
            <a:t>Interstate Travel Time Reliability Measure</a:t>
          </a:r>
        </a:p>
      </dgm:t>
    </dgm:pt>
    <dgm:pt modelId="{12894993-BA94-4F48-8EEF-331611C7B80B}" type="parTrans" cxnId="{CE316409-686E-4F6F-A18A-0AAC57851096}">
      <dgm:prSet/>
      <dgm:spPr/>
      <dgm:t>
        <a:bodyPr/>
        <a:lstStyle/>
        <a:p>
          <a:endParaRPr lang="en-US"/>
        </a:p>
      </dgm:t>
    </dgm:pt>
    <dgm:pt modelId="{EAE190A0-88DC-4115-B1F2-9C41F5AF86FD}" type="sibTrans" cxnId="{CE316409-686E-4F6F-A18A-0AAC57851096}">
      <dgm:prSet/>
      <dgm:spPr/>
      <dgm:t>
        <a:bodyPr/>
        <a:lstStyle/>
        <a:p>
          <a:endParaRPr lang="en-US"/>
        </a:p>
      </dgm:t>
    </dgm:pt>
    <dgm:pt modelId="{4F876D4C-83A4-41A5-B79C-3FBDB69C6736}">
      <dgm:prSet phldrT="[Text]"/>
      <dgm:spPr/>
      <dgm:t>
        <a:bodyPr/>
        <a:lstStyle/>
        <a:p>
          <a:r>
            <a:rPr lang="en-US" dirty="0"/>
            <a:t>Freight</a:t>
          </a:r>
        </a:p>
      </dgm:t>
    </dgm:pt>
    <dgm:pt modelId="{87576AE1-3743-449A-9BED-A7BDB13A8AF9}" type="parTrans" cxnId="{E3E6AD23-1130-491D-8A24-A5F33C440BAF}">
      <dgm:prSet/>
      <dgm:spPr/>
      <dgm:t>
        <a:bodyPr/>
        <a:lstStyle/>
        <a:p>
          <a:endParaRPr lang="en-US"/>
        </a:p>
      </dgm:t>
    </dgm:pt>
    <dgm:pt modelId="{52C05EBF-3109-4313-9404-13B09C466B36}" type="sibTrans" cxnId="{E3E6AD23-1130-491D-8A24-A5F33C440BAF}">
      <dgm:prSet/>
      <dgm:spPr/>
      <dgm:t>
        <a:bodyPr/>
        <a:lstStyle/>
        <a:p>
          <a:endParaRPr lang="en-US"/>
        </a:p>
      </dgm:t>
    </dgm:pt>
    <dgm:pt modelId="{DBA43837-E095-4CDC-9382-EF11A1C5D551}">
      <dgm:prSet phldrT="[Text]"/>
      <dgm:spPr/>
      <dgm:t>
        <a:bodyPr/>
        <a:lstStyle/>
        <a:p>
          <a:r>
            <a:rPr lang="en-US" dirty="0"/>
            <a:t>Truck Reliability Measure</a:t>
          </a:r>
        </a:p>
      </dgm:t>
    </dgm:pt>
    <dgm:pt modelId="{058A8398-744A-4594-B466-631F29FBB435}" type="parTrans" cxnId="{278C33C2-49C9-46E1-B703-6F1432B290F0}">
      <dgm:prSet/>
      <dgm:spPr/>
      <dgm:t>
        <a:bodyPr/>
        <a:lstStyle/>
        <a:p>
          <a:endParaRPr lang="en-US"/>
        </a:p>
      </dgm:t>
    </dgm:pt>
    <dgm:pt modelId="{3819DC02-A655-4D5A-A3A8-C81278DD886A}" type="sibTrans" cxnId="{278C33C2-49C9-46E1-B703-6F1432B290F0}">
      <dgm:prSet/>
      <dgm:spPr/>
      <dgm:t>
        <a:bodyPr/>
        <a:lstStyle/>
        <a:p>
          <a:endParaRPr lang="en-US"/>
        </a:p>
      </dgm:t>
    </dgm:pt>
    <dgm:pt modelId="{3A1960E6-B0B3-4DFA-ABD9-8934B1B8177A}">
      <dgm:prSet phldrT="[Text]"/>
      <dgm:spPr/>
      <dgm:t>
        <a:bodyPr/>
        <a:lstStyle/>
        <a:p>
          <a:r>
            <a:rPr lang="en-US" dirty="0"/>
            <a:t>CMAQ</a:t>
          </a:r>
        </a:p>
      </dgm:t>
    </dgm:pt>
    <dgm:pt modelId="{DEB36B0A-5BAC-47DB-898E-DC1FDFEEA59D}" type="parTrans" cxnId="{28B1B713-1DE4-4D53-85B2-BCB9435F58BD}">
      <dgm:prSet/>
      <dgm:spPr/>
      <dgm:t>
        <a:bodyPr/>
        <a:lstStyle/>
        <a:p>
          <a:endParaRPr lang="en-US"/>
        </a:p>
      </dgm:t>
    </dgm:pt>
    <dgm:pt modelId="{1D810967-8108-4F67-8B28-3393B172A5AE}" type="sibTrans" cxnId="{28B1B713-1DE4-4D53-85B2-BCB9435F58BD}">
      <dgm:prSet/>
      <dgm:spPr/>
      <dgm:t>
        <a:bodyPr/>
        <a:lstStyle/>
        <a:p>
          <a:endParaRPr lang="en-US"/>
        </a:p>
      </dgm:t>
    </dgm:pt>
    <dgm:pt modelId="{566D7967-18BF-46C3-BB74-F88DACE0886A}">
      <dgm:prSet phldrT="[Text]"/>
      <dgm:spPr/>
      <dgm:t>
        <a:bodyPr/>
        <a:lstStyle/>
        <a:p>
          <a:r>
            <a:rPr lang="en-US" dirty="0"/>
            <a:t>PHED Measure</a:t>
          </a:r>
        </a:p>
      </dgm:t>
    </dgm:pt>
    <dgm:pt modelId="{A5F0541F-0C66-4D3C-8806-5F6319881E5C}" type="parTrans" cxnId="{BA385B5A-9190-4BDC-988D-D63464AC330B}">
      <dgm:prSet/>
      <dgm:spPr/>
      <dgm:t>
        <a:bodyPr/>
        <a:lstStyle/>
        <a:p>
          <a:endParaRPr lang="en-US"/>
        </a:p>
      </dgm:t>
    </dgm:pt>
    <dgm:pt modelId="{52F952D8-A76E-4139-998F-0A1C27F02809}" type="sibTrans" cxnId="{BA385B5A-9190-4BDC-988D-D63464AC330B}">
      <dgm:prSet/>
      <dgm:spPr/>
      <dgm:t>
        <a:bodyPr/>
        <a:lstStyle/>
        <a:p>
          <a:endParaRPr lang="en-US"/>
        </a:p>
      </dgm:t>
    </dgm:pt>
    <dgm:pt modelId="{C4DFDF39-A304-496F-84AF-708856B4A5FB}">
      <dgm:prSet phldrT="[Text]"/>
      <dgm:spPr/>
      <dgm:t>
        <a:bodyPr/>
        <a:lstStyle/>
        <a:p>
          <a:r>
            <a:rPr lang="en-US" dirty="0"/>
            <a:t>Non-Interstate Travel Time Reliability Measure</a:t>
          </a:r>
        </a:p>
      </dgm:t>
    </dgm:pt>
    <dgm:pt modelId="{A2314FBB-0E7E-4C52-9FFB-439B6F5F4E9A}" type="parTrans" cxnId="{21F27B0F-11ED-4A73-ABD1-EA15AB6EAFA8}">
      <dgm:prSet/>
      <dgm:spPr/>
      <dgm:t>
        <a:bodyPr/>
        <a:lstStyle/>
        <a:p>
          <a:endParaRPr lang="en-US"/>
        </a:p>
      </dgm:t>
    </dgm:pt>
    <dgm:pt modelId="{A4DA5A11-9D74-4C7E-A9FC-E9451D45998B}" type="sibTrans" cxnId="{21F27B0F-11ED-4A73-ABD1-EA15AB6EAFA8}">
      <dgm:prSet/>
      <dgm:spPr/>
      <dgm:t>
        <a:bodyPr/>
        <a:lstStyle/>
        <a:p>
          <a:endParaRPr lang="en-US"/>
        </a:p>
      </dgm:t>
    </dgm:pt>
    <dgm:pt modelId="{262BFA7F-8248-4CF8-A462-F9CC67E6D33E}">
      <dgm:prSet phldrT="[Text]"/>
      <dgm:spPr/>
      <dgm:t>
        <a:bodyPr/>
        <a:lstStyle/>
        <a:p>
          <a:r>
            <a:rPr lang="en-US" dirty="0"/>
            <a:t>Non-SOV Travel Measure</a:t>
          </a:r>
        </a:p>
      </dgm:t>
    </dgm:pt>
    <dgm:pt modelId="{D7C66D7F-6E46-48F7-A494-13F168CCD47E}" type="parTrans" cxnId="{F89F0469-16CE-4E94-80A0-11E504975C38}">
      <dgm:prSet/>
      <dgm:spPr/>
      <dgm:t>
        <a:bodyPr/>
        <a:lstStyle/>
        <a:p>
          <a:endParaRPr lang="en-US"/>
        </a:p>
      </dgm:t>
    </dgm:pt>
    <dgm:pt modelId="{B4278AB7-E63F-4876-B6D5-1057D101F957}" type="sibTrans" cxnId="{F89F0469-16CE-4E94-80A0-11E504975C38}">
      <dgm:prSet/>
      <dgm:spPr/>
      <dgm:t>
        <a:bodyPr/>
        <a:lstStyle/>
        <a:p>
          <a:endParaRPr lang="en-US"/>
        </a:p>
      </dgm:t>
    </dgm:pt>
    <dgm:pt modelId="{ACDF3D1E-9DE5-483E-BE92-F308BCC4ED7A}">
      <dgm:prSet phldrT="[Text]"/>
      <dgm:spPr/>
      <dgm:t>
        <a:bodyPr/>
        <a:lstStyle/>
        <a:p>
          <a:r>
            <a:rPr lang="en-US" dirty="0"/>
            <a:t>Emissions Measure</a:t>
          </a:r>
        </a:p>
      </dgm:t>
    </dgm:pt>
    <dgm:pt modelId="{5F98199C-A56E-4A6F-8675-53F0827C9C63}" type="parTrans" cxnId="{A207B554-0D34-4A46-91D4-21A9F960F093}">
      <dgm:prSet/>
      <dgm:spPr/>
      <dgm:t>
        <a:bodyPr/>
        <a:lstStyle/>
        <a:p>
          <a:endParaRPr lang="en-US"/>
        </a:p>
      </dgm:t>
    </dgm:pt>
    <dgm:pt modelId="{27989E0F-F370-45CE-9CD6-ED94677D54F7}" type="sibTrans" cxnId="{A207B554-0D34-4A46-91D4-21A9F960F093}">
      <dgm:prSet/>
      <dgm:spPr/>
      <dgm:t>
        <a:bodyPr/>
        <a:lstStyle/>
        <a:p>
          <a:endParaRPr lang="en-US"/>
        </a:p>
      </dgm:t>
    </dgm:pt>
    <dgm:pt modelId="{33917E55-AFAF-49EB-8A38-6165A9F67615}" type="pres">
      <dgm:prSet presAssocID="{416F4F3A-F5A4-4961-B544-19FC79BA9999}" presName="Name0" presStyleCnt="0">
        <dgm:presLayoutVars>
          <dgm:dir/>
          <dgm:animLvl val="lvl"/>
          <dgm:resizeHandles val="exact"/>
        </dgm:presLayoutVars>
      </dgm:prSet>
      <dgm:spPr/>
    </dgm:pt>
    <dgm:pt modelId="{727D62A9-1FB5-4AF1-9FF7-EC3E3F7EE576}" type="pres">
      <dgm:prSet presAssocID="{1654FAE5-50DA-4B72-AC75-F1B86A643860}" presName="composite" presStyleCnt="0"/>
      <dgm:spPr/>
    </dgm:pt>
    <dgm:pt modelId="{B5A837FA-D61F-459C-9AD5-C102E53F6FDE}" type="pres">
      <dgm:prSet presAssocID="{1654FAE5-50DA-4B72-AC75-F1B86A64386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7DBF34D0-0325-408C-A1EE-D99661BA90E6}" type="pres">
      <dgm:prSet presAssocID="{1654FAE5-50DA-4B72-AC75-F1B86A643860}" presName="desTx" presStyleLbl="alignAccFollowNode1" presStyleIdx="0" presStyleCnt="3">
        <dgm:presLayoutVars>
          <dgm:bulletEnabled val="1"/>
        </dgm:presLayoutVars>
      </dgm:prSet>
      <dgm:spPr/>
    </dgm:pt>
    <dgm:pt modelId="{3D4863D5-5B6B-471A-8EB8-0976AD08E58E}" type="pres">
      <dgm:prSet presAssocID="{AF5E8164-5327-4AD6-9824-ED13996A9CAB}" presName="space" presStyleCnt="0"/>
      <dgm:spPr/>
    </dgm:pt>
    <dgm:pt modelId="{770F15ED-157F-452C-883A-6ACF20D8B387}" type="pres">
      <dgm:prSet presAssocID="{4F876D4C-83A4-41A5-B79C-3FBDB69C6736}" presName="composite" presStyleCnt="0"/>
      <dgm:spPr/>
    </dgm:pt>
    <dgm:pt modelId="{C3A4371F-0C20-4013-8A45-C02F800FE14E}" type="pres">
      <dgm:prSet presAssocID="{4F876D4C-83A4-41A5-B79C-3FBDB69C6736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A159473A-9C87-49A3-ADA7-F6EDDBFAB598}" type="pres">
      <dgm:prSet presAssocID="{4F876D4C-83A4-41A5-B79C-3FBDB69C6736}" presName="desTx" presStyleLbl="alignAccFollowNode1" presStyleIdx="1" presStyleCnt="3">
        <dgm:presLayoutVars>
          <dgm:bulletEnabled val="1"/>
        </dgm:presLayoutVars>
      </dgm:prSet>
      <dgm:spPr/>
    </dgm:pt>
    <dgm:pt modelId="{7841D23B-6ED1-441F-BE48-722C499D6990}" type="pres">
      <dgm:prSet presAssocID="{52C05EBF-3109-4313-9404-13B09C466B36}" presName="space" presStyleCnt="0"/>
      <dgm:spPr/>
    </dgm:pt>
    <dgm:pt modelId="{3D8E4569-FC57-469B-836D-766DA6DFDA94}" type="pres">
      <dgm:prSet presAssocID="{3A1960E6-B0B3-4DFA-ABD9-8934B1B8177A}" presName="composite" presStyleCnt="0"/>
      <dgm:spPr/>
    </dgm:pt>
    <dgm:pt modelId="{83C80847-C146-4FC2-83C6-69C7F035F81D}" type="pres">
      <dgm:prSet presAssocID="{3A1960E6-B0B3-4DFA-ABD9-8934B1B8177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1E7769E6-BFFD-4384-92CE-FDED4A2EB0FC}" type="pres">
      <dgm:prSet presAssocID="{3A1960E6-B0B3-4DFA-ABD9-8934B1B8177A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13464600-DEDC-4384-A2D3-8DC9A64E46E1}" type="presOf" srcId="{C4DFDF39-A304-496F-84AF-708856B4A5FB}" destId="{7DBF34D0-0325-408C-A1EE-D99661BA90E6}" srcOrd="0" destOrd="1" presId="urn:microsoft.com/office/officeart/2005/8/layout/hList1"/>
    <dgm:cxn modelId="{7F6C4A07-5ADB-4399-9A96-D62ADB7B8BB7}" type="presOf" srcId="{262BFA7F-8248-4CF8-A462-F9CC67E6D33E}" destId="{1E7769E6-BFFD-4384-92CE-FDED4A2EB0FC}" srcOrd="0" destOrd="1" presId="urn:microsoft.com/office/officeart/2005/8/layout/hList1"/>
    <dgm:cxn modelId="{CE316409-686E-4F6F-A18A-0AAC57851096}" srcId="{1654FAE5-50DA-4B72-AC75-F1B86A643860}" destId="{B8D09C43-FFE7-42C4-8B5E-EE8788E83D25}" srcOrd="0" destOrd="0" parTransId="{12894993-BA94-4F48-8EEF-331611C7B80B}" sibTransId="{EAE190A0-88DC-4115-B1F2-9C41F5AF86FD}"/>
    <dgm:cxn modelId="{21F27B0F-11ED-4A73-ABD1-EA15AB6EAFA8}" srcId="{1654FAE5-50DA-4B72-AC75-F1B86A643860}" destId="{C4DFDF39-A304-496F-84AF-708856B4A5FB}" srcOrd="1" destOrd="0" parTransId="{A2314FBB-0E7E-4C52-9FFB-439B6F5F4E9A}" sibTransId="{A4DA5A11-9D74-4C7E-A9FC-E9451D45998B}"/>
    <dgm:cxn modelId="{28B1B713-1DE4-4D53-85B2-BCB9435F58BD}" srcId="{416F4F3A-F5A4-4961-B544-19FC79BA9999}" destId="{3A1960E6-B0B3-4DFA-ABD9-8934B1B8177A}" srcOrd="2" destOrd="0" parTransId="{DEB36B0A-5BAC-47DB-898E-DC1FDFEEA59D}" sibTransId="{1D810967-8108-4F67-8B28-3393B172A5AE}"/>
    <dgm:cxn modelId="{E3E6AD23-1130-491D-8A24-A5F33C440BAF}" srcId="{416F4F3A-F5A4-4961-B544-19FC79BA9999}" destId="{4F876D4C-83A4-41A5-B79C-3FBDB69C6736}" srcOrd="1" destOrd="0" parTransId="{87576AE1-3743-449A-9BED-A7BDB13A8AF9}" sibTransId="{52C05EBF-3109-4313-9404-13B09C466B36}"/>
    <dgm:cxn modelId="{64226232-79BA-4BB9-AE93-4744592CF81F}" type="presOf" srcId="{4F876D4C-83A4-41A5-B79C-3FBDB69C6736}" destId="{C3A4371F-0C20-4013-8A45-C02F800FE14E}" srcOrd="0" destOrd="0" presId="urn:microsoft.com/office/officeart/2005/8/layout/hList1"/>
    <dgm:cxn modelId="{A6475E3B-74CC-4C7E-8C22-265F3B2C3E6A}" type="presOf" srcId="{416F4F3A-F5A4-4961-B544-19FC79BA9999}" destId="{33917E55-AFAF-49EB-8A38-6165A9F67615}" srcOrd="0" destOrd="0" presId="urn:microsoft.com/office/officeart/2005/8/layout/hList1"/>
    <dgm:cxn modelId="{F89F0469-16CE-4E94-80A0-11E504975C38}" srcId="{3A1960E6-B0B3-4DFA-ABD9-8934B1B8177A}" destId="{262BFA7F-8248-4CF8-A462-F9CC67E6D33E}" srcOrd="1" destOrd="0" parTransId="{D7C66D7F-6E46-48F7-A494-13F168CCD47E}" sibTransId="{B4278AB7-E63F-4876-B6D5-1057D101F957}"/>
    <dgm:cxn modelId="{C50CF34A-CE22-4239-9307-F148517CBDB4}" type="presOf" srcId="{B8D09C43-FFE7-42C4-8B5E-EE8788E83D25}" destId="{7DBF34D0-0325-408C-A1EE-D99661BA90E6}" srcOrd="0" destOrd="0" presId="urn:microsoft.com/office/officeart/2005/8/layout/hList1"/>
    <dgm:cxn modelId="{DE0F8E4E-BBFB-4A05-8659-1346009C44E3}" type="presOf" srcId="{ACDF3D1E-9DE5-483E-BE92-F308BCC4ED7A}" destId="{1E7769E6-BFFD-4384-92CE-FDED4A2EB0FC}" srcOrd="0" destOrd="2" presId="urn:microsoft.com/office/officeart/2005/8/layout/hList1"/>
    <dgm:cxn modelId="{A207B554-0D34-4A46-91D4-21A9F960F093}" srcId="{3A1960E6-B0B3-4DFA-ABD9-8934B1B8177A}" destId="{ACDF3D1E-9DE5-483E-BE92-F308BCC4ED7A}" srcOrd="2" destOrd="0" parTransId="{5F98199C-A56E-4A6F-8675-53F0827C9C63}" sibTransId="{27989E0F-F370-45CE-9CD6-ED94677D54F7}"/>
    <dgm:cxn modelId="{BA385B5A-9190-4BDC-988D-D63464AC330B}" srcId="{3A1960E6-B0B3-4DFA-ABD9-8934B1B8177A}" destId="{566D7967-18BF-46C3-BB74-F88DACE0886A}" srcOrd="0" destOrd="0" parTransId="{A5F0541F-0C66-4D3C-8806-5F6319881E5C}" sibTransId="{52F952D8-A76E-4139-998F-0A1C27F02809}"/>
    <dgm:cxn modelId="{C94CAC7D-6286-4ED8-97F7-C1D6997E25AE}" type="presOf" srcId="{DBA43837-E095-4CDC-9382-EF11A1C5D551}" destId="{A159473A-9C87-49A3-ADA7-F6EDDBFAB598}" srcOrd="0" destOrd="0" presId="urn:microsoft.com/office/officeart/2005/8/layout/hList1"/>
    <dgm:cxn modelId="{B24E37AC-A6F8-4645-A525-E99BBF55E85C}" type="presOf" srcId="{566D7967-18BF-46C3-BB74-F88DACE0886A}" destId="{1E7769E6-BFFD-4384-92CE-FDED4A2EB0FC}" srcOrd="0" destOrd="0" presId="urn:microsoft.com/office/officeart/2005/8/layout/hList1"/>
    <dgm:cxn modelId="{362A74BF-082B-45B1-B04D-1EB32E7A8CEC}" type="presOf" srcId="{3A1960E6-B0B3-4DFA-ABD9-8934B1B8177A}" destId="{83C80847-C146-4FC2-83C6-69C7F035F81D}" srcOrd="0" destOrd="0" presId="urn:microsoft.com/office/officeart/2005/8/layout/hList1"/>
    <dgm:cxn modelId="{278C33C2-49C9-46E1-B703-6F1432B290F0}" srcId="{4F876D4C-83A4-41A5-B79C-3FBDB69C6736}" destId="{DBA43837-E095-4CDC-9382-EF11A1C5D551}" srcOrd="0" destOrd="0" parTransId="{058A8398-744A-4594-B466-631F29FBB435}" sibTransId="{3819DC02-A655-4D5A-A3A8-C81278DD886A}"/>
    <dgm:cxn modelId="{67D049D7-4B79-453D-A759-D3332F1728DE}" type="presOf" srcId="{1654FAE5-50DA-4B72-AC75-F1B86A643860}" destId="{B5A837FA-D61F-459C-9AD5-C102E53F6FDE}" srcOrd="0" destOrd="0" presId="urn:microsoft.com/office/officeart/2005/8/layout/hList1"/>
    <dgm:cxn modelId="{8B340DFB-04E7-4895-9F38-19CD67914C66}" srcId="{416F4F3A-F5A4-4961-B544-19FC79BA9999}" destId="{1654FAE5-50DA-4B72-AC75-F1B86A643860}" srcOrd="0" destOrd="0" parTransId="{83C4CAE5-AB27-426F-9417-5C5C9E2CF181}" sibTransId="{AF5E8164-5327-4AD6-9824-ED13996A9CAB}"/>
    <dgm:cxn modelId="{0B0FCD80-2DDD-43AD-ACD4-09488FADA094}" type="presParOf" srcId="{33917E55-AFAF-49EB-8A38-6165A9F67615}" destId="{727D62A9-1FB5-4AF1-9FF7-EC3E3F7EE576}" srcOrd="0" destOrd="0" presId="urn:microsoft.com/office/officeart/2005/8/layout/hList1"/>
    <dgm:cxn modelId="{9C79E4B0-8D26-4B7F-A4E7-8A9FF7B4104F}" type="presParOf" srcId="{727D62A9-1FB5-4AF1-9FF7-EC3E3F7EE576}" destId="{B5A837FA-D61F-459C-9AD5-C102E53F6FDE}" srcOrd="0" destOrd="0" presId="urn:microsoft.com/office/officeart/2005/8/layout/hList1"/>
    <dgm:cxn modelId="{72C98E34-D47F-444B-9167-F73B1908ADF6}" type="presParOf" srcId="{727D62A9-1FB5-4AF1-9FF7-EC3E3F7EE576}" destId="{7DBF34D0-0325-408C-A1EE-D99661BA90E6}" srcOrd="1" destOrd="0" presId="urn:microsoft.com/office/officeart/2005/8/layout/hList1"/>
    <dgm:cxn modelId="{F082987C-9F1E-4372-8442-5F0FCD3764A4}" type="presParOf" srcId="{33917E55-AFAF-49EB-8A38-6165A9F67615}" destId="{3D4863D5-5B6B-471A-8EB8-0976AD08E58E}" srcOrd="1" destOrd="0" presId="urn:microsoft.com/office/officeart/2005/8/layout/hList1"/>
    <dgm:cxn modelId="{45721D14-7E5D-4CB1-A845-30DC2A76E292}" type="presParOf" srcId="{33917E55-AFAF-49EB-8A38-6165A9F67615}" destId="{770F15ED-157F-452C-883A-6ACF20D8B387}" srcOrd="2" destOrd="0" presId="urn:microsoft.com/office/officeart/2005/8/layout/hList1"/>
    <dgm:cxn modelId="{507C1300-1FBA-4B00-A134-1EED9F64EF73}" type="presParOf" srcId="{770F15ED-157F-452C-883A-6ACF20D8B387}" destId="{C3A4371F-0C20-4013-8A45-C02F800FE14E}" srcOrd="0" destOrd="0" presId="urn:microsoft.com/office/officeart/2005/8/layout/hList1"/>
    <dgm:cxn modelId="{8C46A5B8-80E5-4079-965A-BCD8EDEE102E}" type="presParOf" srcId="{770F15ED-157F-452C-883A-6ACF20D8B387}" destId="{A159473A-9C87-49A3-ADA7-F6EDDBFAB598}" srcOrd="1" destOrd="0" presId="urn:microsoft.com/office/officeart/2005/8/layout/hList1"/>
    <dgm:cxn modelId="{4341F4BB-49B1-441F-BF7E-9ED0593DBAA7}" type="presParOf" srcId="{33917E55-AFAF-49EB-8A38-6165A9F67615}" destId="{7841D23B-6ED1-441F-BE48-722C499D6990}" srcOrd="3" destOrd="0" presId="urn:microsoft.com/office/officeart/2005/8/layout/hList1"/>
    <dgm:cxn modelId="{0AB1FC25-2112-4565-84BC-1AB27AED7E3A}" type="presParOf" srcId="{33917E55-AFAF-49EB-8A38-6165A9F67615}" destId="{3D8E4569-FC57-469B-836D-766DA6DFDA94}" srcOrd="4" destOrd="0" presId="urn:microsoft.com/office/officeart/2005/8/layout/hList1"/>
    <dgm:cxn modelId="{C05C58ED-D4A3-40F0-ABB4-5B95DAD14B33}" type="presParOf" srcId="{3D8E4569-FC57-469B-836D-766DA6DFDA94}" destId="{83C80847-C146-4FC2-83C6-69C7F035F81D}" srcOrd="0" destOrd="0" presId="urn:microsoft.com/office/officeart/2005/8/layout/hList1"/>
    <dgm:cxn modelId="{C0B57BB1-2984-4B74-92C4-6C7C5B48F609}" type="presParOf" srcId="{3D8E4569-FC57-469B-836D-766DA6DFDA94}" destId="{1E7769E6-BFFD-4384-92CE-FDED4A2EB0F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A837FA-D61F-459C-9AD5-C102E53F6FDE}">
      <dsp:nvSpPr>
        <dsp:cNvPr id="0" name=""/>
        <dsp:cNvSpPr/>
      </dsp:nvSpPr>
      <dsp:spPr>
        <a:xfrm>
          <a:off x="2828" y="53861"/>
          <a:ext cx="2758008" cy="10110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System Performance</a:t>
          </a:r>
        </a:p>
      </dsp:txBody>
      <dsp:txXfrm>
        <a:off x="2828" y="53861"/>
        <a:ext cx="2758008" cy="1011077"/>
      </dsp:txXfrm>
    </dsp:sp>
    <dsp:sp modelId="{7DBF34D0-0325-408C-A1EE-D99661BA90E6}">
      <dsp:nvSpPr>
        <dsp:cNvPr id="0" name=""/>
        <dsp:cNvSpPr/>
      </dsp:nvSpPr>
      <dsp:spPr>
        <a:xfrm>
          <a:off x="2828" y="1064938"/>
          <a:ext cx="2758008" cy="39802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Interstate Travel Time Reliability Measure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Non-Interstate Travel Time Reliability Measure</a:t>
          </a:r>
        </a:p>
      </dsp:txBody>
      <dsp:txXfrm>
        <a:off x="2828" y="1064938"/>
        <a:ext cx="2758008" cy="3980250"/>
      </dsp:txXfrm>
    </dsp:sp>
    <dsp:sp modelId="{C3A4371F-0C20-4013-8A45-C02F800FE14E}">
      <dsp:nvSpPr>
        <dsp:cNvPr id="0" name=""/>
        <dsp:cNvSpPr/>
      </dsp:nvSpPr>
      <dsp:spPr>
        <a:xfrm>
          <a:off x="3146958" y="53861"/>
          <a:ext cx="2758008" cy="10110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Freight</a:t>
          </a:r>
        </a:p>
      </dsp:txBody>
      <dsp:txXfrm>
        <a:off x="3146958" y="53861"/>
        <a:ext cx="2758008" cy="1011077"/>
      </dsp:txXfrm>
    </dsp:sp>
    <dsp:sp modelId="{A159473A-9C87-49A3-ADA7-F6EDDBFAB598}">
      <dsp:nvSpPr>
        <dsp:cNvPr id="0" name=""/>
        <dsp:cNvSpPr/>
      </dsp:nvSpPr>
      <dsp:spPr>
        <a:xfrm>
          <a:off x="3146958" y="1064938"/>
          <a:ext cx="2758008" cy="39802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Truck Reliability Measure</a:t>
          </a:r>
        </a:p>
      </dsp:txBody>
      <dsp:txXfrm>
        <a:off x="3146958" y="1064938"/>
        <a:ext cx="2758008" cy="3980250"/>
      </dsp:txXfrm>
    </dsp:sp>
    <dsp:sp modelId="{83C80847-C146-4FC2-83C6-69C7F035F81D}">
      <dsp:nvSpPr>
        <dsp:cNvPr id="0" name=""/>
        <dsp:cNvSpPr/>
      </dsp:nvSpPr>
      <dsp:spPr>
        <a:xfrm>
          <a:off x="6291087" y="53861"/>
          <a:ext cx="2758008" cy="10110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CMAQ</a:t>
          </a:r>
        </a:p>
      </dsp:txBody>
      <dsp:txXfrm>
        <a:off x="6291087" y="53861"/>
        <a:ext cx="2758008" cy="1011077"/>
      </dsp:txXfrm>
    </dsp:sp>
    <dsp:sp modelId="{1E7769E6-BFFD-4384-92CE-FDED4A2EB0FC}">
      <dsp:nvSpPr>
        <dsp:cNvPr id="0" name=""/>
        <dsp:cNvSpPr/>
      </dsp:nvSpPr>
      <dsp:spPr>
        <a:xfrm>
          <a:off x="6291087" y="1064938"/>
          <a:ext cx="2758008" cy="39802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PHED Measure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Non-SOV Travel Measure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Emissions Measure</a:t>
          </a:r>
        </a:p>
      </dsp:txBody>
      <dsp:txXfrm>
        <a:off x="6291087" y="1064938"/>
        <a:ext cx="2758008" cy="39802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1A8936-9575-4A7B-96FF-759D075096BF}" type="datetimeFigureOut">
              <a:rPr lang="en-US" smtClean="0"/>
              <a:pPr/>
              <a:t>6/4/2019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B0A10-6CCD-44B8-ADDC-B8A3B3A8A3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026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609600" y="1674674"/>
            <a:ext cx="10972800" cy="175432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Please select a Custom</a:t>
            </a:r>
            <a:r>
              <a:rPr lang="en-US" sz="3600" baseline="0" dirty="0"/>
              <a:t> CS Theme </a:t>
            </a:r>
            <a:br>
              <a:rPr lang="en-US" sz="3600" baseline="0" dirty="0"/>
            </a:br>
            <a:r>
              <a:rPr lang="en-US" sz="3600" baseline="0" dirty="0"/>
              <a:t>from the Design Tab . . .</a:t>
            </a:r>
          </a:p>
          <a:p>
            <a:pPr algn="ctr"/>
            <a:r>
              <a:rPr lang="en-US" sz="3600" baseline="0" dirty="0"/>
              <a:t>then Delete this Slide</a:t>
            </a:r>
          </a:p>
        </p:txBody>
      </p:sp>
    </p:spTree>
    <p:extLst>
      <p:ext uri="{BB962C8B-B14F-4D97-AF65-F5344CB8AC3E}">
        <p14:creationId xmlns:p14="http://schemas.microsoft.com/office/powerpoint/2010/main" val="1990350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24096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7160107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31293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615432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936579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429578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99095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66441" y="2262434"/>
            <a:ext cx="1332321" cy="13904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266441" y="2005553"/>
            <a:ext cx="1332321" cy="25688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09600" y="1674674"/>
            <a:ext cx="10972800" cy="175432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Please select a Custom</a:t>
            </a:r>
            <a:r>
              <a:rPr lang="en-US" sz="3600" baseline="0" dirty="0"/>
              <a:t> CS Theme </a:t>
            </a:r>
            <a:br>
              <a:rPr lang="en-US" sz="3600" baseline="0" dirty="0"/>
            </a:br>
            <a:r>
              <a:rPr lang="en-US" sz="3600" baseline="0" dirty="0"/>
              <a:t>from the Design Tab . . .</a:t>
            </a:r>
          </a:p>
          <a:p>
            <a:pPr algn="ctr"/>
            <a:r>
              <a:rPr lang="en-US" sz="3600" baseline="0" dirty="0"/>
              <a:t>then Delete this Slide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39691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769230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24410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187991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938043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246055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6/4/2019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84186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7589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756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3" r:id="rId16"/>
    <p:sldLayoutId id="214748364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96660"/>
            <a:ext cx="10858802" cy="1320800"/>
          </a:xfrm>
        </p:spPr>
        <p:txBody>
          <a:bodyPr/>
          <a:lstStyle/>
          <a:p>
            <a:pPr algn="ctr"/>
            <a:r>
              <a:rPr lang="en-US" dirty="0"/>
              <a:t>GEORGIA and The PM3 Planning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57" y="2160589"/>
            <a:ext cx="10858802" cy="3880773"/>
          </a:xfrm>
        </p:spPr>
        <p:txBody>
          <a:bodyPr>
            <a:normAutofit/>
          </a:bodyPr>
          <a:lstStyle/>
          <a:p>
            <a:pPr algn="ctr"/>
            <a:r>
              <a:rPr lang="en-US" sz="2000" dirty="0"/>
              <a:t>Presented By:</a:t>
            </a:r>
          </a:p>
          <a:p>
            <a:pPr marL="0" indent="0" algn="ctr">
              <a:buNone/>
            </a:pPr>
            <a:r>
              <a:rPr lang="en-US" sz="2000" dirty="0"/>
              <a:t>Sheldon Harrison, Cambridge Systematics, Inc.</a:t>
            </a:r>
          </a:p>
          <a:p>
            <a:pPr algn="ctr"/>
            <a:endParaRPr lang="en-US" sz="2000" dirty="0"/>
          </a:p>
          <a:p>
            <a:pPr lvl="1" algn="ctr"/>
            <a:endParaRPr lang="en-US" sz="2000" dirty="0"/>
          </a:p>
          <a:p>
            <a:pPr lvl="1" algn="ctr"/>
            <a:r>
              <a:rPr lang="en-US" sz="2000" dirty="0"/>
              <a:t>Other Contributors</a:t>
            </a:r>
          </a:p>
          <a:p>
            <a:pPr marL="457200" lvl="1" indent="0" algn="ctr">
              <a:buNone/>
            </a:pPr>
            <a:r>
              <a:rPr lang="en-US" sz="2000" dirty="0"/>
              <a:t>Habte Kassa, Georgia DOT </a:t>
            </a:r>
          </a:p>
          <a:p>
            <a:pPr marL="457200" lvl="1" indent="0" algn="ctr">
              <a:buNone/>
            </a:pPr>
            <a:r>
              <a:rPr lang="en-US" sz="2000" dirty="0"/>
              <a:t>Praveen Pasumarthy, Cambridge Systematics, Inc.</a:t>
            </a:r>
          </a:p>
          <a:p>
            <a:pPr algn="ctr"/>
            <a:endParaRPr lang="en-US" sz="2000" dirty="0"/>
          </a:p>
          <a:p>
            <a:pPr marL="457200" lvl="1" indent="0" algn="ctr">
              <a:buNone/>
            </a:pPr>
            <a:r>
              <a:rPr lang="en-US" sz="2000" dirty="0"/>
              <a:t>June 4, 2019</a:t>
            </a:r>
          </a:p>
          <a:p>
            <a:pPr marL="457200" lvl="1" indent="0" algn="ctr">
              <a:buNone/>
            </a:pPr>
            <a:endParaRPr lang="en-US" sz="2000" dirty="0"/>
          </a:p>
          <a:p>
            <a:pPr marL="457200" lvl="1" indent="0" algn="ctr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008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C75574-C21A-4953-8424-4ED62C78E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10</a:t>
            </a:fld>
            <a:endParaRPr lang="en-US" dirty="0"/>
          </a:p>
        </p:txBody>
      </p:sp>
      <p:sp>
        <p:nvSpPr>
          <p:cNvPr id="10" name="Down Arrow 10">
            <a:extLst>
              <a:ext uri="{FF2B5EF4-FFF2-40B4-BE49-F238E27FC236}">
                <a16:creationId xmlns:a16="http://schemas.microsoft.com/office/drawing/2014/main" id="{06482BE2-DA4E-4EA3-B17C-66DACEA5233C}"/>
              </a:ext>
            </a:extLst>
          </p:cNvPr>
          <p:cNvSpPr/>
          <p:nvPr/>
        </p:nvSpPr>
        <p:spPr>
          <a:xfrm flipV="1">
            <a:off x="7619627" y="3340787"/>
            <a:ext cx="215900" cy="279400"/>
          </a:xfrm>
          <a:prstGeom prst="downArrow">
            <a:avLst/>
          </a:prstGeom>
          <a:solidFill>
            <a:srgbClr val="E86D64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2055" name="Picture 16">
            <a:extLst>
              <a:ext uri="{FF2B5EF4-FFF2-40B4-BE49-F238E27FC236}">
                <a16:creationId xmlns:a16="http://schemas.microsoft.com/office/drawing/2014/main" id="{6B80651C-73CF-4D81-9C35-45C65470FA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700" y="1804577"/>
            <a:ext cx="6493977" cy="3899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2FDB769-2423-4175-8513-11A154758D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574FA956-29EC-4F25-97DC-81E0B7875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810154FF-485C-4A52-BD78-14A5A1CEC2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4663" y="3071507"/>
            <a:ext cx="267939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i="1" dirty="0">
                <a:solidFill>
                  <a:srgbClr val="00BDD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 upward trend represents decreasing performance</a:t>
            </a:r>
            <a:endParaRPr lang="en-US" altLang="en-US" sz="1400" dirty="0"/>
          </a:p>
        </p:txBody>
      </p:sp>
      <p:sp>
        <p:nvSpPr>
          <p:cNvPr id="15" name="Down Arrow 18">
            <a:extLst>
              <a:ext uri="{FF2B5EF4-FFF2-40B4-BE49-F238E27FC236}">
                <a16:creationId xmlns:a16="http://schemas.microsoft.com/office/drawing/2014/main" id="{604214C1-113B-47BE-A9D3-CD68219AF9CE}"/>
              </a:ext>
            </a:extLst>
          </p:cNvPr>
          <p:cNvSpPr/>
          <p:nvPr/>
        </p:nvSpPr>
        <p:spPr>
          <a:xfrm flipV="1">
            <a:off x="10688865" y="8053070"/>
            <a:ext cx="215900" cy="279400"/>
          </a:xfrm>
          <a:prstGeom prst="downArrow">
            <a:avLst/>
          </a:prstGeom>
          <a:solidFill>
            <a:srgbClr val="E86D64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0272FD7F-956F-4E38-AC27-BC71EFE4E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6828" y="208534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83C63B06-CA48-4DF5-9451-41C22F452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150" y="439483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6146C914-96D4-4797-89FE-D85866DF9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91193"/>
            <a:ext cx="8948360" cy="1320800"/>
          </a:xfrm>
        </p:spPr>
        <p:txBody>
          <a:bodyPr/>
          <a:lstStyle/>
          <a:p>
            <a:r>
              <a:rPr lang="en-US" dirty="0"/>
              <a:t>Truck Travel Time Reliability</a:t>
            </a:r>
          </a:p>
        </p:txBody>
      </p:sp>
    </p:spTree>
    <p:extLst>
      <p:ext uri="{BB962C8B-B14F-4D97-AF65-F5344CB8AC3E}">
        <p14:creationId xmlns:p14="http://schemas.microsoft.com/office/powerpoint/2010/main" val="3400884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C75574-C21A-4953-8424-4ED62C78E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11</a:t>
            </a:fld>
            <a:endParaRPr lang="en-US" dirty="0"/>
          </a:p>
        </p:txBody>
      </p:sp>
      <p:sp>
        <p:nvSpPr>
          <p:cNvPr id="10" name="Down Arrow 10">
            <a:extLst>
              <a:ext uri="{FF2B5EF4-FFF2-40B4-BE49-F238E27FC236}">
                <a16:creationId xmlns:a16="http://schemas.microsoft.com/office/drawing/2014/main" id="{06482BE2-DA4E-4EA3-B17C-66DACEA5233C}"/>
              </a:ext>
            </a:extLst>
          </p:cNvPr>
          <p:cNvSpPr/>
          <p:nvPr/>
        </p:nvSpPr>
        <p:spPr>
          <a:xfrm flipV="1">
            <a:off x="6976462" y="3489006"/>
            <a:ext cx="215900" cy="279400"/>
          </a:xfrm>
          <a:prstGeom prst="downArrow">
            <a:avLst/>
          </a:prstGeom>
          <a:solidFill>
            <a:srgbClr val="E86D64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2FDB769-2423-4175-8513-11A154758D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574FA956-29EC-4F25-97DC-81E0B7875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810154FF-485C-4A52-BD78-14A5A1CEC2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7268" y="3219727"/>
            <a:ext cx="259581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i="1" dirty="0">
                <a:solidFill>
                  <a:srgbClr val="00BDD4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 upward trend represents worsening delay per capita</a:t>
            </a:r>
            <a:endParaRPr lang="en-US" altLang="en-US" sz="1400" dirty="0"/>
          </a:p>
        </p:txBody>
      </p:sp>
      <p:sp>
        <p:nvSpPr>
          <p:cNvPr id="15" name="Down Arrow 18">
            <a:extLst>
              <a:ext uri="{FF2B5EF4-FFF2-40B4-BE49-F238E27FC236}">
                <a16:creationId xmlns:a16="http://schemas.microsoft.com/office/drawing/2014/main" id="{604214C1-113B-47BE-A9D3-CD68219AF9CE}"/>
              </a:ext>
            </a:extLst>
          </p:cNvPr>
          <p:cNvSpPr/>
          <p:nvPr/>
        </p:nvSpPr>
        <p:spPr>
          <a:xfrm flipV="1">
            <a:off x="10688865" y="8053070"/>
            <a:ext cx="215900" cy="279400"/>
          </a:xfrm>
          <a:prstGeom prst="downArrow">
            <a:avLst/>
          </a:prstGeom>
          <a:solidFill>
            <a:srgbClr val="E86D64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0272FD7F-956F-4E38-AC27-BC71EFE4E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6828" y="208534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83C63B06-CA48-4DF5-9451-41C22F452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150" y="439483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6146C914-96D4-4797-89FE-D85866DF9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91193"/>
            <a:ext cx="8948360" cy="1320800"/>
          </a:xfrm>
        </p:spPr>
        <p:txBody>
          <a:bodyPr>
            <a:normAutofit/>
          </a:bodyPr>
          <a:lstStyle/>
          <a:p>
            <a:r>
              <a:rPr lang="en-US" dirty="0"/>
              <a:t>Peak Hour Excessive Delay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5E578ED-C6E5-435D-BD2F-22D7E1F6C8A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720" y="2010547"/>
            <a:ext cx="5817720" cy="39575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1990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0719" y="609600"/>
            <a:ext cx="8596668" cy="1320800"/>
          </a:xfrm>
        </p:spPr>
        <p:txBody>
          <a:bodyPr/>
          <a:lstStyle/>
          <a:p>
            <a:pPr algn="ctr"/>
            <a:r>
              <a:rPr lang="en-US" dirty="0"/>
              <a:t>Adopted Targets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444775"/>
              </p:ext>
            </p:extLst>
          </p:nvPr>
        </p:nvGraphicFramePr>
        <p:xfrm>
          <a:off x="1020235" y="1943794"/>
          <a:ext cx="9928072" cy="33513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5729">
                  <a:extLst>
                    <a:ext uri="{9D8B030D-6E8A-4147-A177-3AD203B41FA5}">
                      <a16:colId xmlns:a16="http://schemas.microsoft.com/office/drawing/2014/main" val="268591661"/>
                    </a:ext>
                  </a:extLst>
                </a:gridCol>
                <a:gridCol w="2800350">
                  <a:extLst>
                    <a:ext uri="{9D8B030D-6E8A-4147-A177-3AD203B41FA5}">
                      <a16:colId xmlns:a16="http://schemas.microsoft.com/office/drawing/2014/main" val="267225524"/>
                    </a:ext>
                  </a:extLst>
                </a:gridCol>
                <a:gridCol w="2881993">
                  <a:extLst>
                    <a:ext uri="{9D8B030D-6E8A-4147-A177-3AD203B41FA5}">
                      <a16:colId xmlns:a16="http://schemas.microsoft.com/office/drawing/2014/main" val="2500231704"/>
                    </a:ext>
                  </a:extLst>
                </a:gridCol>
              </a:tblGrid>
              <a:tr h="37445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Performance Measure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2-year Target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4-year Target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4183435"/>
                  </a:ext>
                </a:extLst>
              </a:tr>
              <a:tr h="425285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Percent of person-miles traveled on the Interstate that are reliable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73.0%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67.0%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3456643"/>
                  </a:ext>
                </a:extLst>
              </a:tr>
              <a:tr h="524692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Percent of person-miles traveled on the non-Interstate NHS that are reliable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n/a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81%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309059"/>
                  </a:ext>
                </a:extLst>
              </a:tr>
              <a:tr h="425285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Truck Travel Time Reliability (TTTR) Index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1.66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1.78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0148529"/>
                  </a:ext>
                </a:extLst>
              </a:tr>
              <a:tr h="425285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Annual Hours of Peak Hour Excessive Delay (PHED) Per Capita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n/a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24.6 hours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9771826"/>
                  </a:ext>
                </a:extLst>
              </a:tr>
              <a:tr h="425285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Percent of Non-Single Occupancy Vehicle (SOV) Travel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22.1%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22.1%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8756468"/>
                  </a:ext>
                </a:extLst>
              </a:tr>
              <a:tr h="54342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Total Emissions Reduction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VOC: 205.700 kg/day; </a:t>
                      </a: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NOx: 563.300 kg/day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VOC: 386.600 kg/day; </a:t>
                      </a:r>
                    </a:p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NOx: 1,085.000 kg/day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722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7315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Lessons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80925"/>
            <a:ext cx="8596668" cy="3880773"/>
          </a:xfrm>
        </p:spPr>
        <p:txBody>
          <a:bodyPr/>
          <a:lstStyle/>
          <a:p>
            <a:r>
              <a:rPr lang="en-US" dirty="0"/>
              <a:t>Coordinate early and often with all stakeholders</a:t>
            </a:r>
          </a:p>
          <a:p>
            <a:pPr lvl="1"/>
            <a:r>
              <a:rPr lang="en-US" dirty="0"/>
              <a:t>MPOs, State DOT, FHWA and others</a:t>
            </a:r>
          </a:p>
          <a:p>
            <a:r>
              <a:rPr lang="en-US" dirty="0"/>
              <a:t>Monitor Federal guidance closely and be prepared to act quickly when updates are released</a:t>
            </a:r>
          </a:p>
          <a:p>
            <a:r>
              <a:rPr lang="en-US" dirty="0"/>
              <a:t>Next round should be smoother as the kinks in the process get worked out</a:t>
            </a:r>
          </a:p>
          <a:p>
            <a:r>
              <a:rPr lang="en-US" dirty="0"/>
              <a:t>Encourages coordination amongst stakeholders</a:t>
            </a:r>
          </a:p>
          <a:p>
            <a:pPr lvl="1"/>
            <a:r>
              <a:rPr lang="en-US" dirty="0"/>
              <a:t>Particularly good approach for short to medium term planning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813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Thank You</a:t>
            </a:r>
          </a:p>
          <a:p>
            <a:pPr marL="0" indent="0" algn="ctr">
              <a:buNone/>
            </a:pPr>
            <a:r>
              <a:rPr lang="en-US" sz="2800" dirty="0"/>
              <a:t>Questions?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r>
              <a:rPr lang="en-US" dirty="0"/>
              <a:t>sharrison@camsys.com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477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PM3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75707"/>
            <a:ext cx="8596668" cy="4465655"/>
          </a:xfrm>
        </p:spPr>
        <p:txBody>
          <a:bodyPr/>
          <a:lstStyle/>
          <a:p>
            <a:r>
              <a:rPr lang="en-US" dirty="0"/>
              <a:t>MAP-21/FAST Act</a:t>
            </a:r>
          </a:p>
          <a:p>
            <a:r>
              <a:rPr lang="en-US" dirty="0"/>
              <a:t>PM3 Rule/System Performance Rule</a:t>
            </a:r>
          </a:p>
          <a:p>
            <a:pPr lvl="1"/>
            <a:r>
              <a:rPr lang="en-US" dirty="0"/>
              <a:t>Purpose</a:t>
            </a:r>
          </a:p>
          <a:p>
            <a:pPr lvl="1"/>
            <a:r>
              <a:rPr lang="en-US" dirty="0"/>
              <a:t>Six (6) Performance Measures</a:t>
            </a:r>
          </a:p>
          <a:p>
            <a:pPr lvl="1"/>
            <a:r>
              <a:rPr lang="en-US" dirty="0"/>
              <a:t>Reporting Requirements</a:t>
            </a:r>
          </a:p>
          <a:p>
            <a:pPr lvl="1"/>
            <a:r>
              <a:rPr lang="en-US" dirty="0"/>
              <a:t>Targets Setting Requirements</a:t>
            </a:r>
          </a:p>
          <a:p>
            <a:r>
              <a:rPr lang="en-US" dirty="0"/>
              <a:t>Performance Measures for 2016 and 2017</a:t>
            </a:r>
          </a:p>
          <a:p>
            <a:r>
              <a:rPr lang="en-US" dirty="0"/>
              <a:t>Target Setting Process</a:t>
            </a:r>
          </a:p>
          <a:p>
            <a:r>
              <a:rPr lang="en-US" dirty="0"/>
              <a:t>Recommended Targets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944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73615" y="215900"/>
            <a:ext cx="9051925" cy="1219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Performance Measures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1484054"/>
              </p:ext>
            </p:extLst>
          </p:nvPr>
        </p:nvGraphicFramePr>
        <p:xfrm>
          <a:off x="1179163" y="1307437"/>
          <a:ext cx="9051925" cy="5099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5889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Georgia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873045"/>
              </p:ext>
            </p:extLst>
          </p:nvPr>
        </p:nvGraphicFramePr>
        <p:xfrm>
          <a:off x="840923" y="1593237"/>
          <a:ext cx="10466614" cy="42104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1606">
                  <a:extLst>
                    <a:ext uri="{9D8B030D-6E8A-4147-A177-3AD203B41FA5}">
                      <a16:colId xmlns:a16="http://schemas.microsoft.com/office/drawing/2014/main" val="3327886061"/>
                    </a:ext>
                  </a:extLst>
                </a:gridCol>
                <a:gridCol w="2506435">
                  <a:extLst>
                    <a:ext uri="{9D8B030D-6E8A-4147-A177-3AD203B41FA5}">
                      <a16:colId xmlns:a16="http://schemas.microsoft.com/office/drawing/2014/main" val="2115177118"/>
                    </a:ext>
                  </a:extLst>
                </a:gridCol>
                <a:gridCol w="2637065">
                  <a:extLst>
                    <a:ext uri="{9D8B030D-6E8A-4147-A177-3AD203B41FA5}">
                      <a16:colId xmlns:a16="http://schemas.microsoft.com/office/drawing/2014/main" val="2635140653"/>
                    </a:ext>
                  </a:extLst>
                </a:gridCol>
                <a:gridCol w="2261508">
                  <a:extLst>
                    <a:ext uri="{9D8B030D-6E8A-4147-A177-3AD203B41FA5}">
                      <a16:colId xmlns:a16="http://schemas.microsoft.com/office/drawing/2014/main" val="1427212451"/>
                    </a:ext>
                  </a:extLst>
                </a:gridCol>
              </a:tblGrid>
              <a:tr h="309042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Performance Measure</a:t>
                      </a:r>
                      <a:endParaRPr lang="en-US" sz="2000" b="1" dirty="0">
                        <a:solidFill>
                          <a:srgbClr val="0193D7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Geographic Extent</a:t>
                      </a:r>
                      <a:endParaRPr lang="en-US" sz="2000" b="1" dirty="0">
                        <a:solidFill>
                          <a:srgbClr val="0193D7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Applicable Roadways</a:t>
                      </a:r>
                      <a:endParaRPr lang="en-US" sz="2000" b="1" dirty="0">
                        <a:solidFill>
                          <a:srgbClr val="0193D7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Timeframe</a:t>
                      </a:r>
                      <a:endParaRPr lang="en-US" sz="2000" b="1" dirty="0">
                        <a:solidFill>
                          <a:srgbClr val="0193D7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67831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Percent of person-miles traveled on the Interstate that are reliable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Statewide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Interstate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2-year and 4-year targets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82099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Percent of person-miles traveled on the non-Interstate NHS that are reliable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Statewide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Non-Interstate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4-year target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1998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Truck Travel Time Reliability (TTTR) Index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Statewide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Interstate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2-year and 4-year targets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48314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Annual Hours of Peak Hour Excessive Delay (PHED) Per Capita*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Atlanta Urbanized Area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Entire NHS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4-year target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4176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Percent of Non-Single Occupancy Vehicle (SOV) Travel*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Atlanta Urbanized Area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All Roads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2-year and 4-year targets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6173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Total Emissions Reduction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Statewide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All Roads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2-year and 4-year targets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4395538"/>
                  </a:ext>
                </a:extLst>
              </a:tr>
            </a:tbl>
          </a:graphicData>
        </a:graphic>
      </p:graphicFrame>
      <p:sp>
        <p:nvSpPr>
          <p:cNvPr id="6" name="TextBox 6"/>
          <p:cNvSpPr txBox="1"/>
          <p:nvPr/>
        </p:nvSpPr>
        <p:spPr bwMode="auto">
          <a:xfrm>
            <a:off x="840923" y="5900758"/>
            <a:ext cx="90519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0" hangingPunct="0"/>
            <a:r>
              <a:rPr lang="en-US" sz="18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*: GDOT, Atlanta Regional Commission and Cartersville-Bartow Metropolitan Planning Organization are required to establish and report single targets</a:t>
            </a:r>
            <a:endParaRPr lang="en-US" sz="2000" dirty="0">
              <a:solidFill>
                <a:schemeClr val="tx1"/>
              </a:solidFill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07834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 3.0 Target Setting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0103"/>
            <a:ext cx="8596668" cy="3880773"/>
          </a:xfrm>
        </p:spPr>
        <p:txBody>
          <a:bodyPr/>
          <a:lstStyle/>
          <a:p>
            <a:r>
              <a:rPr lang="en-US" dirty="0"/>
              <a:t>Review external factors</a:t>
            </a:r>
          </a:p>
          <a:p>
            <a:pPr lvl="1"/>
            <a:r>
              <a:rPr lang="en-US" dirty="0"/>
              <a:t>Travel demand, economic trends, population</a:t>
            </a:r>
          </a:p>
          <a:p>
            <a:r>
              <a:rPr lang="en-US" dirty="0"/>
              <a:t>Review internal factors</a:t>
            </a:r>
          </a:p>
          <a:p>
            <a:pPr lvl="1"/>
            <a:r>
              <a:rPr lang="en-US" dirty="0"/>
              <a:t>STIP</a:t>
            </a:r>
          </a:p>
          <a:p>
            <a:r>
              <a:rPr lang="en-US" dirty="0"/>
              <a:t>Conduct trend line analysis</a:t>
            </a:r>
          </a:p>
          <a:p>
            <a:r>
              <a:rPr lang="en-US" dirty="0"/>
              <a:t>Set targets using a conservative approach</a:t>
            </a:r>
          </a:p>
          <a:p>
            <a:pPr lvl="1"/>
            <a:r>
              <a:rPr lang="en-US" dirty="0"/>
              <a:t>Targets likely easier to achieve when conservative</a:t>
            </a:r>
          </a:p>
          <a:p>
            <a:pPr lvl="1"/>
            <a:r>
              <a:rPr lang="en-US" dirty="0"/>
              <a:t>Lack of extended historical data</a:t>
            </a:r>
          </a:p>
          <a:p>
            <a:pPr lvl="1"/>
            <a:r>
              <a:rPr lang="en-US" dirty="0"/>
              <a:t>External factors may influence developments beyond control of local planning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155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in Georgia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8075"/>
            <a:ext cx="8596668" cy="3880773"/>
          </a:xfrm>
        </p:spPr>
        <p:txBody>
          <a:bodyPr>
            <a:normAutofit/>
          </a:bodyPr>
          <a:lstStyle/>
          <a:p>
            <a:pPr lvl="1"/>
            <a:r>
              <a:rPr lang="en-US" sz="1800" dirty="0"/>
              <a:t>Already had CMAQ Calculator from prior work</a:t>
            </a:r>
          </a:p>
          <a:p>
            <a:pPr lvl="2"/>
            <a:r>
              <a:rPr lang="en-US" sz="1600" dirty="0"/>
              <a:t>Python based along with Excel calculator spreadsheet</a:t>
            </a:r>
          </a:p>
          <a:p>
            <a:pPr lvl="2"/>
            <a:r>
              <a:rPr lang="en-US" sz="1600" dirty="0"/>
              <a:t>Provided PHED</a:t>
            </a:r>
          </a:p>
          <a:p>
            <a:pPr lvl="2"/>
            <a:r>
              <a:rPr lang="en-US" sz="1600" dirty="0"/>
              <a:t>% Non-SOV and Total Emissions Reductions entered from other tools </a:t>
            </a:r>
          </a:p>
          <a:p>
            <a:pPr lvl="2"/>
            <a:r>
              <a:rPr lang="en-US" sz="1600" dirty="0"/>
              <a:t>Originally used HERE as input data for speeds</a:t>
            </a:r>
          </a:p>
          <a:p>
            <a:pPr lvl="2"/>
            <a:r>
              <a:rPr lang="en-US" sz="1600" dirty="0"/>
              <a:t>Converted to use NPMRDS</a:t>
            </a:r>
          </a:p>
          <a:p>
            <a:pPr lvl="3"/>
            <a:r>
              <a:rPr lang="en-US" sz="1400" dirty="0"/>
              <a:t>Different data format and assumptions </a:t>
            </a:r>
          </a:p>
          <a:p>
            <a:pPr lvl="3"/>
            <a:r>
              <a:rPr lang="en-US" sz="1400" dirty="0"/>
              <a:t>Required reformatting of tool</a:t>
            </a:r>
          </a:p>
          <a:p>
            <a:pPr marL="1371600" lvl="3" indent="0">
              <a:buNone/>
            </a:pPr>
            <a:endParaRPr lang="en-US" sz="1400" dirty="0"/>
          </a:p>
          <a:p>
            <a:pPr marL="1371600" lvl="3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914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RITIS Tool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77334" y="1951104"/>
            <a:ext cx="8596668" cy="3880773"/>
          </a:xfrm>
        </p:spPr>
        <p:txBody>
          <a:bodyPr/>
          <a:lstStyle/>
          <a:p>
            <a:r>
              <a:rPr lang="en-US" dirty="0"/>
              <a:t>RITIS Tool became available in 2018; Use for:</a:t>
            </a:r>
          </a:p>
          <a:p>
            <a:pPr lvl="1"/>
            <a:r>
              <a:rPr lang="en-US" dirty="0"/>
              <a:t>System Reliability</a:t>
            </a:r>
          </a:p>
          <a:p>
            <a:pPr lvl="1"/>
            <a:r>
              <a:rPr lang="en-US" dirty="0"/>
              <a:t>Freight Reliability</a:t>
            </a:r>
          </a:p>
          <a:p>
            <a:pPr lvl="1"/>
            <a:r>
              <a:rPr lang="en-US" dirty="0"/>
              <a:t>PHED</a:t>
            </a:r>
          </a:p>
          <a:p>
            <a:r>
              <a:rPr lang="en-US" dirty="0"/>
              <a:t>Overlap with Calculator</a:t>
            </a:r>
          </a:p>
          <a:p>
            <a:pPr lvl="1"/>
            <a:r>
              <a:rPr lang="en-US" dirty="0"/>
              <a:t>For consistency with the other link based reliability metrics</a:t>
            </a:r>
          </a:p>
          <a:p>
            <a:pPr lvl="2"/>
            <a:r>
              <a:rPr lang="en-US" dirty="0"/>
              <a:t>Minor differences between Calculator outputs and RITIS </a:t>
            </a:r>
          </a:p>
          <a:p>
            <a:pPr lvl="2"/>
            <a:r>
              <a:rPr lang="en-US" dirty="0"/>
              <a:t>Slightly different geographic extent used, peak hour travel factors, occupancy etc.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385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C75574-C21A-4953-8424-4ED62C78E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8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2FDB769-2423-4175-8513-11A154758D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574FA956-29EC-4F25-97DC-81E0B7875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Down Arrow 18">
            <a:extLst>
              <a:ext uri="{FF2B5EF4-FFF2-40B4-BE49-F238E27FC236}">
                <a16:creationId xmlns:a16="http://schemas.microsoft.com/office/drawing/2014/main" id="{604214C1-113B-47BE-A9D3-CD68219AF9CE}"/>
              </a:ext>
            </a:extLst>
          </p:cNvPr>
          <p:cNvSpPr/>
          <p:nvPr/>
        </p:nvSpPr>
        <p:spPr>
          <a:xfrm flipV="1">
            <a:off x="10688865" y="8053070"/>
            <a:ext cx="215900" cy="279400"/>
          </a:xfrm>
          <a:prstGeom prst="downArrow">
            <a:avLst/>
          </a:prstGeom>
          <a:solidFill>
            <a:srgbClr val="E86D64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0272FD7F-956F-4E38-AC27-BC71EFE4E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6828" y="208534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83C63B06-CA48-4DF5-9451-41C22F452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150" y="439483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6146C914-96D4-4797-89FE-D85866DF9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709" y="274865"/>
            <a:ext cx="9201452" cy="1320800"/>
          </a:xfrm>
        </p:spPr>
        <p:txBody>
          <a:bodyPr>
            <a:noAutofit/>
          </a:bodyPr>
          <a:lstStyle/>
          <a:p>
            <a:r>
              <a:rPr lang="en-US" dirty="0"/>
              <a:t>Interstate Person-Mile Reliability</a:t>
            </a:r>
            <a:br>
              <a:rPr lang="en-US" dirty="0"/>
            </a:br>
            <a:endParaRPr lang="en-US" dirty="0"/>
          </a:p>
        </p:txBody>
      </p:sp>
      <p:sp>
        <p:nvSpPr>
          <p:cNvPr id="21" name="Down Arrow 69">
            <a:extLst>
              <a:ext uri="{FF2B5EF4-FFF2-40B4-BE49-F238E27FC236}">
                <a16:creationId xmlns:a16="http://schemas.microsoft.com/office/drawing/2014/main" id="{EC8D8FD5-B960-4A8E-87DE-DB42B8CBC730}"/>
              </a:ext>
            </a:extLst>
          </p:cNvPr>
          <p:cNvSpPr/>
          <p:nvPr/>
        </p:nvSpPr>
        <p:spPr>
          <a:xfrm>
            <a:off x="7252334" y="3405545"/>
            <a:ext cx="215900" cy="279400"/>
          </a:xfrm>
          <a:prstGeom prst="downArrow">
            <a:avLst/>
          </a:prstGeom>
          <a:solidFill>
            <a:srgbClr val="E86D64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2065" name="Picture 22">
            <a:extLst>
              <a:ext uri="{FF2B5EF4-FFF2-40B4-BE49-F238E27FC236}">
                <a16:creationId xmlns:a16="http://schemas.microsoft.com/office/drawing/2014/main" id="{52E2E5F9-F698-4415-83A5-AA223A33BD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903186"/>
            <a:ext cx="6385518" cy="381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8">
            <a:extLst>
              <a:ext uri="{FF2B5EF4-FFF2-40B4-BE49-F238E27FC236}">
                <a16:creationId xmlns:a16="http://schemas.microsoft.com/office/drawing/2014/main" id="{0D1B1534-D818-42FD-9C07-F3E3EBF89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242" y="154876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9">
            <a:extLst>
              <a:ext uri="{FF2B5EF4-FFF2-40B4-BE49-F238E27FC236}">
                <a16:creationId xmlns:a16="http://schemas.microsoft.com/office/drawing/2014/main" id="{9F211BEA-A275-4E46-9154-53DC9526DE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242" y="200596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20">
            <a:extLst>
              <a:ext uri="{FF2B5EF4-FFF2-40B4-BE49-F238E27FC236}">
                <a16:creationId xmlns:a16="http://schemas.microsoft.com/office/drawing/2014/main" id="{8B91A72D-7357-4C4F-BA7B-4BEAECECC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4240" y="3048806"/>
            <a:ext cx="248232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00BDD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downward trend represents decreasing performance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198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C75574-C21A-4953-8424-4ED62C78E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9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2FDB769-2423-4175-8513-11A154758D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574FA956-29EC-4F25-97DC-81E0B7875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Down Arrow 18">
            <a:extLst>
              <a:ext uri="{FF2B5EF4-FFF2-40B4-BE49-F238E27FC236}">
                <a16:creationId xmlns:a16="http://schemas.microsoft.com/office/drawing/2014/main" id="{604214C1-113B-47BE-A9D3-CD68219AF9CE}"/>
              </a:ext>
            </a:extLst>
          </p:cNvPr>
          <p:cNvSpPr/>
          <p:nvPr/>
        </p:nvSpPr>
        <p:spPr>
          <a:xfrm flipV="1">
            <a:off x="10688865" y="8053070"/>
            <a:ext cx="215900" cy="279400"/>
          </a:xfrm>
          <a:prstGeom prst="downArrow">
            <a:avLst/>
          </a:prstGeom>
          <a:solidFill>
            <a:srgbClr val="E86D64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0272FD7F-956F-4E38-AC27-BC71EFE4E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6828" y="208534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83C63B06-CA48-4DF5-9451-41C22F452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150" y="439483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6146C914-96D4-4797-89FE-D85866DF9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419" y="291193"/>
            <a:ext cx="9176960" cy="1320800"/>
          </a:xfrm>
        </p:spPr>
        <p:txBody>
          <a:bodyPr>
            <a:noAutofit/>
          </a:bodyPr>
          <a:lstStyle/>
          <a:p>
            <a:r>
              <a:rPr lang="en-US" dirty="0"/>
              <a:t>Non-Interstate NHS Person-Mile Reliability</a:t>
            </a:r>
          </a:p>
        </p:txBody>
      </p:sp>
      <p:sp>
        <p:nvSpPr>
          <p:cNvPr id="16" name="Down Arrow 9">
            <a:extLst>
              <a:ext uri="{FF2B5EF4-FFF2-40B4-BE49-F238E27FC236}">
                <a16:creationId xmlns:a16="http://schemas.microsoft.com/office/drawing/2014/main" id="{0E68EABA-F015-4A14-9D2E-AA3960D1B3D7}"/>
              </a:ext>
            </a:extLst>
          </p:cNvPr>
          <p:cNvSpPr/>
          <p:nvPr/>
        </p:nvSpPr>
        <p:spPr>
          <a:xfrm>
            <a:off x="6656839" y="3464288"/>
            <a:ext cx="215900" cy="279400"/>
          </a:xfrm>
          <a:prstGeom prst="downArrow">
            <a:avLst/>
          </a:prstGeom>
          <a:solidFill>
            <a:srgbClr val="E86D64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3074" name="Picture 28">
            <a:extLst>
              <a:ext uri="{FF2B5EF4-FFF2-40B4-BE49-F238E27FC236}">
                <a16:creationId xmlns:a16="http://schemas.microsoft.com/office/drawing/2014/main" id="{F5B1E739-7A52-4B1D-B788-689CEE82C9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69" y="2202485"/>
            <a:ext cx="5863966" cy="3573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>
            <a:extLst>
              <a:ext uri="{FF2B5EF4-FFF2-40B4-BE49-F238E27FC236}">
                <a16:creationId xmlns:a16="http://schemas.microsoft.com/office/drawing/2014/main" id="{D6ADD8B1-B007-4E24-B1C5-5F0AC11261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150" y="223326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9A71D1A-9A79-4D4B-92CB-D65DDD59C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150" y="269046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E0B8D77-E4A8-4243-948B-37B2DAFBC4C0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6941952" y="3089094"/>
            <a:ext cx="275721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1" u="none" strike="noStrike" cap="none" normalizeH="0" baseline="0" dirty="0">
                <a:ln>
                  <a:noFill/>
                </a:ln>
                <a:solidFill>
                  <a:srgbClr val="00BDD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downward trend represents decreasing performance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0543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2853</TotalTime>
  <Words>599</Words>
  <Application>Microsoft Office PowerPoint</Application>
  <PresentationFormat>Widescreen</PresentationFormat>
  <Paragraphs>146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Trebuchet MS</vt:lpstr>
      <vt:lpstr>Wingdings 3</vt:lpstr>
      <vt:lpstr>Facet</vt:lpstr>
      <vt:lpstr>GEORGIA and The PM3 Planning Process</vt:lpstr>
      <vt:lpstr>PM3 Overview</vt:lpstr>
      <vt:lpstr>PowerPoint Presentation</vt:lpstr>
      <vt:lpstr>Georgia </vt:lpstr>
      <vt:lpstr>PM 3.0 Target Setting Process</vt:lpstr>
      <vt:lpstr>Status in Georgia</vt:lpstr>
      <vt:lpstr>RITIS Tool</vt:lpstr>
      <vt:lpstr>Interstate Person-Mile Reliability </vt:lpstr>
      <vt:lpstr>Non-Interstate NHS Person-Mile Reliability</vt:lpstr>
      <vt:lpstr>Truck Travel Time Reliability</vt:lpstr>
      <vt:lpstr>Peak Hour Excessive Delay</vt:lpstr>
      <vt:lpstr>Adopted Targets </vt:lpstr>
      <vt:lpstr>Key Lessons</vt:lpstr>
      <vt:lpstr>PowerPoint Presentation</vt:lpstr>
    </vt:vector>
  </TitlesOfParts>
  <Company>Cambridge Systematics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Sheldon Harrison</dc:creator>
  <cp:lastModifiedBy>Sheldon Harrison</cp:lastModifiedBy>
  <cp:revision>51</cp:revision>
  <dcterms:created xsi:type="dcterms:W3CDTF">2019-04-26T13:42:30Z</dcterms:created>
  <dcterms:modified xsi:type="dcterms:W3CDTF">2019-06-04T21:37:21Z</dcterms:modified>
</cp:coreProperties>
</file>